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60" r:id="rId4"/>
    <p:sldId id="264" r:id="rId5"/>
    <p:sldId id="261" r:id="rId6"/>
    <p:sldId id="265" r:id="rId7"/>
    <p:sldId id="262" r:id="rId8"/>
    <p:sldId id="266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79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A0"/>
    <a:srgbClr val="C0C0C0"/>
    <a:srgbClr val="006030"/>
    <a:srgbClr val="600030"/>
    <a:srgbClr val="300060"/>
    <a:srgbClr val="003060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76" autoAdjust="0"/>
  </p:normalViewPr>
  <p:slideViewPr>
    <p:cSldViewPr snapToGrid="0">
      <p:cViewPr varScale="1">
        <p:scale>
          <a:sx n="68" d="100"/>
          <a:sy n="68" d="100"/>
        </p:scale>
        <p:origin x="3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Sleeping Cup 用户统计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47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BE-4DED-B111-4C69F7F86E12}"/>
              </c:ext>
            </c:extLst>
          </c:dPt>
          <c:dPt>
            <c:idx val="1"/>
            <c:bubble3D val="0"/>
            <c:spPr>
              <a:solidFill>
                <a:schemeClr val="accent5">
                  <a:shade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BE-4DED-B111-4C69F7F86E12}"/>
              </c:ext>
            </c:extLst>
          </c:dPt>
          <c:dPt>
            <c:idx val="2"/>
            <c:bubble3D val="0"/>
            <c:spPr>
              <a:solidFill>
                <a:schemeClr val="accent5">
                  <a:shade val="82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FBE-4DED-B111-4C69F7F86E12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FBE-4DED-B111-4C69F7F86E12}"/>
              </c:ext>
            </c:extLst>
          </c:dPt>
          <c:dPt>
            <c:idx val="4"/>
            <c:bubble3D val="0"/>
            <c:spPr>
              <a:solidFill>
                <a:schemeClr val="accent5">
                  <a:tint val="82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FBE-4DED-B111-4C69F7F86E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管理员账号</c:v>
                </c:pt>
                <c:pt idx="1">
                  <c:v>封禁账号</c:v>
                </c:pt>
                <c:pt idx="2">
                  <c:v>报备的小号</c:v>
                </c:pt>
                <c:pt idx="3">
                  <c:v>会员账号</c:v>
                </c:pt>
                <c:pt idx="4">
                  <c:v>普通账号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</c:v>
                </c:pt>
                <c:pt idx="1">
                  <c:v>18</c:v>
                </c:pt>
                <c:pt idx="2">
                  <c:v>1</c:v>
                </c:pt>
                <c:pt idx="3">
                  <c:v>2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BE-4DED-B111-4C69F7F86E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4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4c985b88-143f-4af1-903d-eb62508b44f6}"/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 lang="zh-CN">
          <a:solidFill>
            <a:schemeClr val="tx1"/>
          </a:solidFill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Sleeping Cup 评测量统计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47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A3-4E4D-9E7B-9DAD0D5ACE4D}"/>
              </c:ext>
            </c:extLst>
          </c:dPt>
          <c:dPt>
            <c:idx val="1"/>
            <c:bubble3D val="0"/>
            <c:spPr>
              <a:solidFill>
                <a:schemeClr val="accent5">
                  <a:shade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A3-4E4D-9E7B-9DAD0D5ACE4D}"/>
              </c:ext>
            </c:extLst>
          </c:dPt>
          <c:dPt>
            <c:idx val="2"/>
            <c:bubble3D val="0"/>
            <c:spPr>
              <a:solidFill>
                <a:schemeClr val="accent5">
                  <a:shade val="82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A3-4E4D-9E7B-9DAD0D5ACE4D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A3-4E4D-9E7B-9DAD0D5ACE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管理员提交</c:v>
                </c:pt>
                <c:pt idx="1">
                  <c:v>封禁账号提交</c:v>
                </c:pt>
                <c:pt idx="2">
                  <c:v>普通比赛提交</c:v>
                </c:pt>
                <c:pt idx="3">
                  <c:v>普通非比赛提交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1071</c:v>
                </c:pt>
                <c:pt idx="1">
                  <c:v>45</c:v>
                </c:pt>
                <c:pt idx="2">
                  <c:v>65</c:v>
                </c:pt>
                <c:pt idx="3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A3-4E4D-9E7B-9DAD0D5ACE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37201c7c-766a-472d-b74c-dc0974d4dbdf}"/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 lang="zh-CN">
          <a:solidFill>
            <a:schemeClr val="tx1"/>
          </a:solidFill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Sleeping Cup 题目类别统计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47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D6-4950-8524-511D05EB95DC}"/>
              </c:ext>
            </c:extLst>
          </c:dPt>
          <c:dPt>
            <c:idx val="1"/>
            <c:bubble3D val="0"/>
            <c:spPr>
              <a:solidFill>
                <a:schemeClr val="accent5">
                  <a:shade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D6-4950-8524-511D05EB95DC}"/>
              </c:ext>
            </c:extLst>
          </c:dPt>
          <c:dPt>
            <c:idx val="2"/>
            <c:bubble3D val="0"/>
            <c:spPr>
              <a:solidFill>
                <a:schemeClr val="accent5">
                  <a:shade val="82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D6-4950-8524-511D05EB95DC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D6-4950-8524-511D05EB95DC}"/>
              </c:ext>
            </c:extLst>
          </c:dPt>
          <c:dPt>
            <c:idx val="4"/>
            <c:bubble3D val="0"/>
            <c:spPr>
              <a:solidFill>
                <a:schemeClr val="accent5">
                  <a:tint val="82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D6-4950-8524-511D05EB95DC}"/>
              </c:ext>
            </c:extLst>
          </c:dPt>
          <c:dPt>
            <c:idx val="5"/>
            <c:bubble3D val="0"/>
            <c:spPr>
              <a:solidFill>
                <a:schemeClr val="accent5">
                  <a:tint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D6-4950-8524-511D05EB95DC}"/>
              </c:ext>
            </c:extLst>
          </c:dPt>
          <c:dPt>
            <c:idx val="6"/>
            <c:bubble3D val="0"/>
            <c:spPr>
              <a:solidFill>
                <a:schemeClr val="accent5">
                  <a:tint val="475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D6-4950-8524-511D05EB95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Sleeping Cup 正式题目</c:v>
                </c:pt>
                <c:pt idx="1">
                  <c:v>试机题目</c:v>
                </c:pt>
                <c:pt idx="2">
                  <c:v>Sleeping Cup 愚人节题目</c:v>
                </c:pt>
                <c:pt idx="3">
                  <c:v>CSP-S / NOIP 题目</c:v>
                </c:pt>
                <c:pt idx="4">
                  <c:v>Long Long OJ 原版题目</c:v>
                </c:pt>
                <c:pt idx="5">
                  <c:v>Long Long OJ 加强版题目</c:v>
                </c:pt>
                <c:pt idx="6">
                  <c:v>特殊题目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25</c:v>
                </c:pt>
                <c:pt idx="1">
                  <c:v>15</c:v>
                </c:pt>
                <c:pt idx="2">
                  <c:v>5</c:v>
                </c:pt>
                <c:pt idx="3">
                  <c:v>24</c:v>
                </c:pt>
                <c:pt idx="4">
                  <c:v>60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CD6-4950-8524-511D05EB95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4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5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legendEntry>
        <c:idx val="6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legendEntry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754217ee-f54b-4080-8767-a37081485696}"/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 lang="zh-CN">
          <a:solidFill>
            <a:schemeClr val="tx1"/>
          </a:solidFill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1008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08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08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9FC72-3E9C-4347-86C7-D1C27B2C6124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0B5A3-6068-4404-B965-2C77DE7D4E8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0B5A3-6068-4404-B965-2C77DE7D4E8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1903730" y="786130"/>
            <a:ext cx="8384540" cy="42462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Sleeping Cup</a:t>
            </a:r>
          </a:p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成立</a:t>
            </a: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1 </a:t>
            </a:r>
            <a:r>
              <a:rPr kumimoji="0" lang="en-US" altLang="zh-CN" sz="7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周年庆典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暨管理组工作汇报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40550" y="6092825"/>
            <a:ext cx="5459095" cy="10077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By 035966_L3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2025 / 4 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 26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筹备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场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原创 </a:t>
            </a:r>
            <a:r>
              <a:rPr lang="en-US" altLang="zh-CN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Rated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比赛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557448"/>
              </p:ext>
            </p:extLst>
          </p:nvPr>
        </p:nvGraphicFramePr>
        <p:xfrm>
          <a:off x="865985" y="1486779"/>
          <a:ext cx="10640726" cy="3055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35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2674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FFA0"/>
                          </a:solidFill>
                          <a:latin typeface="+mj-ea"/>
                          <a:ea typeface="+mj-ea"/>
                        </a:rPr>
                        <a:t>比赛名称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FFA0"/>
                          </a:solidFill>
                          <a:latin typeface="+mj-ea"/>
                          <a:ea typeface="+mj-ea"/>
                        </a:rPr>
                        <a:t>难度上限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FFA0"/>
                          </a:solidFill>
                          <a:latin typeface="+mj-ea"/>
                          <a:ea typeface="+mj-ea"/>
                        </a:rPr>
                        <a:t>时长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FFA0"/>
                          </a:solidFill>
                          <a:latin typeface="+mj-ea"/>
                          <a:ea typeface="+mj-ea"/>
                        </a:rPr>
                        <a:t>题目数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FFA0"/>
                          </a:solidFill>
                          <a:latin typeface="+mj-ea"/>
                          <a:ea typeface="+mj-ea"/>
                        </a:rPr>
                        <a:t>举办时间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Sleeping Cup #1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CCF </a:t>
                      </a:r>
                      <a:r>
                        <a:rPr lang="zh-CN" altLang="en-US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大纲 </a:t>
                      </a:r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6-7 </a:t>
                      </a:r>
                      <a:r>
                        <a:rPr lang="zh-CN" altLang="en-US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级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2 </a:t>
                      </a:r>
                      <a:r>
                        <a:rPr lang="zh-CN" altLang="en-US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小时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2024 / 7 / 7 - 2024 / 7 / 14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Sleeping Cup #2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CCF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大纲 </a:t>
                      </a: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8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级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3 </a:t>
                      </a:r>
                      <a:r>
                        <a:rPr lang="zh-CN" altLang="en-US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小时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2024 / 10 / 19 - 2024 / 11 / 18</a:t>
                      </a:r>
                      <a:endParaRPr lang="zh-CN" altLang="en-US" sz="1800" kern="1200" dirty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Sleeping Cup #3</a:t>
                      </a:r>
                      <a:endParaRPr lang="zh-CN" altLang="en-US" sz="1800" kern="1200" dirty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CCF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大纲 </a:t>
                      </a: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5-7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级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1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小时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2024 / 12 / 28 - 2025 / 3 / 3</a:t>
                      </a:r>
                      <a:endParaRPr lang="zh-CN" altLang="en-US" sz="1800" kern="1200" dirty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Sleeping Cup #4</a:t>
                      </a:r>
                      <a:endParaRPr lang="zh-CN" altLang="en-US" sz="1800" kern="1200" dirty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CCF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大纲 </a:t>
                      </a: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7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级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3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小时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2024 / 4 / 12 - 2025 / 5 / 12</a:t>
                      </a:r>
                      <a:endParaRPr lang="zh-CN" altLang="en-US" sz="1800" kern="1200" dirty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Sleeping Cup #5</a:t>
                      </a:r>
                      <a:endParaRPr lang="zh-CN" altLang="en-US" sz="1800" kern="1200" dirty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CCF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大纲 </a:t>
                      </a: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8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级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2 </a:t>
                      </a:r>
                      <a:r>
                        <a:rPr lang="zh-CN" altLang="en-US" sz="18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小时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待定，但不晚于 </a:t>
                      </a:r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2025 </a:t>
                      </a:r>
                      <a:r>
                        <a:rPr lang="zh-CN" altLang="en-US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年 </a:t>
                      </a:r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7 </a:t>
                      </a:r>
                      <a:r>
                        <a:rPr lang="zh-CN" altLang="en-US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月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标题 1"/>
          <p:cNvSpPr txBox="1"/>
          <p:nvPr/>
        </p:nvSpPr>
        <p:spPr>
          <a:xfrm>
            <a:off x="615314" y="4962968"/>
            <a:ext cx="10829925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其中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#4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的举办工作和 </a:t>
            </a:r>
            <a:r>
              <a:rPr lang="en-US" altLang="zh-CN" sz="2400" kern="1200" dirty="0">
                <a:solidFill>
                  <a:schemeClr val="bg1"/>
                </a:solidFill>
                <a:latin typeface="+mj-ea"/>
                <a:ea typeface="+mn-ea"/>
                <a:cs typeface="+mn-cs"/>
              </a:rPr>
              <a:t>Sleeping Cup #5</a:t>
            </a:r>
            <a:r>
              <a:rPr lang="zh-CN" altLang="en-US" sz="2400" kern="12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 的筹备工作仍在进行。</a:t>
            </a:r>
            <a:endParaRPr lang="en-US" altLang="zh-CN" sz="2400" kern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我们在 </a:t>
            </a:r>
            <a:r>
              <a:rPr lang="en-US" altLang="zh-CN" sz="24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Sleeping Cup</a:t>
            </a:r>
            <a:r>
              <a:rPr lang="en-US" altLang="zh-CN" sz="2400" dirty="0">
                <a:solidFill>
                  <a:srgbClr val="FFFFA0"/>
                </a:solidFill>
                <a:latin typeface="+mj-ea"/>
                <a:ea typeface="+mj-ea"/>
              </a:rPr>
              <a:t>'</a:t>
            </a:r>
            <a:r>
              <a:rPr lang="en-US" altLang="zh-CN" sz="24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s Testcases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中公开了所有已经结束的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Sleeping Cup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比赛赛题的测试数据（包括数据生成器、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std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等）。</a:t>
            </a:r>
            <a:endParaRPr lang="zh-CN" altLang="en-US" sz="2400" kern="1200" dirty="0">
              <a:solidFill>
                <a:schemeClr val="bg1"/>
              </a:solidFill>
              <a:latin typeface="+mj-e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筹备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场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原创 </a:t>
            </a:r>
            <a:r>
              <a:rPr lang="en-US" altLang="zh-CN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Rated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比赛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5315" y="1663103"/>
            <a:ext cx="4007764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FFA0"/>
                </a:solidFill>
                <a:latin typeface="+mn-ea"/>
              </a:rPr>
              <a:t>Sleeping Cup #1</a:t>
            </a:r>
          </a:p>
          <a:p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Pairs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Have a check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(P2)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Moving like a spider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(P3)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Faster than expected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(P4)</a:t>
            </a:r>
          </a:p>
          <a:p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r>
              <a:rPr lang="en-US" altLang="zh-CN" sz="2400" dirty="0">
                <a:solidFill>
                  <a:srgbClr val="FFFFA0"/>
                </a:solidFill>
                <a:latin typeface="+mn-ea"/>
              </a:rPr>
              <a:t>Sleeping Cup #2</a:t>
            </a:r>
          </a:p>
          <a:p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Are you ready for it?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(P5)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Bear</a:t>
            </a:r>
            <a:r>
              <a:rPr lang="en-US" altLang="zh-CN" sz="1800" dirty="0">
                <a:solidFill>
                  <a:schemeClr val="bg1"/>
                </a:solidFill>
                <a:latin typeface="+mj-ea"/>
                <a:ea typeface="+mj-ea"/>
              </a:rPr>
              <a:t>'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 Honey 1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(P6)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Bear</a:t>
            </a:r>
            <a:r>
              <a:rPr lang="en-US" altLang="zh-CN" sz="1800" dirty="0">
                <a:solidFill>
                  <a:schemeClr val="bg1"/>
                </a:solidFill>
                <a:latin typeface="+mj-ea"/>
                <a:ea typeface="+mj-ea"/>
              </a:rPr>
              <a:t>'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 Honey 2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(P7)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Bear</a:t>
            </a:r>
            <a:r>
              <a:rPr lang="en-US" altLang="zh-CN" sz="1800" dirty="0">
                <a:solidFill>
                  <a:schemeClr val="bg1"/>
                </a:solidFill>
                <a:latin typeface="+mj-ea"/>
                <a:ea typeface="+mj-ea"/>
              </a:rPr>
              <a:t>'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 Honey 3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(P8)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Classic Counting Problem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(P9)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623079" y="1656966"/>
            <a:ext cx="4385624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FFA0"/>
                </a:solidFill>
                <a:latin typeface="+mn-ea"/>
              </a:rPr>
              <a:t>Sleeping Cup #3</a:t>
            </a:r>
          </a:p>
          <a:p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Grammar quiz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(P81)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Not a median problem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(P82)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Missing circle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(P83)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Fast permutation transform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(P84)</a:t>
            </a:r>
          </a:p>
          <a:p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r>
              <a:rPr lang="en-US" altLang="zh-CN" sz="2400" dirty="0">
                <a:solidFill>
                  <a:srgbClr val="FFFFA0"/>
                </a:solidFill>
                <a:latin typeface="+mn-ea"/>
              </a:rPr>
              <a:t>Sleeping Cup #4</a:t>
            </a:r>
          </a:p>
          <a:p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Football Loser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(P117)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Tangent Dancer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(P118)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Lottery Cheater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(P119)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Factorial Master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(P120)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Proof Writer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(P121)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008703" y="1650829"/>
            <a:ext cx="263726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FFA0"/>
                </a:solidFill>
                <a:latin typeface="+mn-ea"/>
              </a:rPr>
              <a:t>Sleeping Cup #5</a:t>
            </a:r>
          </a:p>
          <a:p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汽水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(P122)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平方差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(P123)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比赛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(P124)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二元运算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(P125)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评测记录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(P126)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逆序对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(P127)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zh-CN" dirty="0">
                <a:solidFill>
                  <a:srgbClr val="FFFFA0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遗失的平面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(P128)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设计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试机题目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5315" y="1663103"/>
            <a:ext cx="863698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(P85)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System Test: Hello, World!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(P86)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Input Test: Common Logarithm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(P87)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Output Test: Powers of 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(P88)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Special Judge Test 1: Memory Limit Exceeded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(P89)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Special Judge Test 2: Double Quine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(P90)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Objective Problem Test: CSP-S1 2023 (Adaptation)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(P91)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Subjective Problem Test: Sorting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(P92)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Interactive Problem Test 1: The Battle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(P93)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Interactive Problem Test 2: And-Sum Conversion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(P94)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Interactive Problem Test 3: A Tough Binary 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(P95)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Answer Submitting Test 1: Three in a row [NOIP Junior 1998]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(P96)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Answer Submitting Test 2: Ultimate Cube Numbers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(P97)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Answer Submitting Test 3: Making a wish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(P98)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Communicating Problem Test 1: The wrong bit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(P99)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Communicating Problem Test 2: Eventual Addition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中独创全新题型：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主观题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24012" y="1466724"/>
            <a:ext cx="10143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C0C0C0"/>
                </a:solidFill>
                <a:latin typeface="+mn-ea"/>
              </a:rPr>
              <a:t>对某些题目只会猜结论不会证明？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C0C0C0"/>
                </a:solidFill>
                <a:latin typeface="+mn-ea"/>
              </a:rPr>
              <a:t>暴力冲过去了不会证复杂度？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C0C0C0"/>
                </a:solidFill>
                <a:latin typeface="+mn-ea"/>
              </a:rPr>
              <a:t>出题时想出了最优复杂度解法还怕爆标？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C0C0C0"/>
                </a:solidFill>
                <a:latin typeface="+mn-ea"/>
              </a:rPr>
              <a:t>不会否定错误的贪心导致挂分？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没关系，你可以通过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的特有题型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——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主观题，对这些技能进行练习。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主观题题型介绍，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By 035966_L3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082484" y="4046871"/>
          <a:ext cx="10027032" cy="2329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7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2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23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FFA0"/>
                          </a:solidFill>
                        </a:rPr>
                        <a:t>题目编号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FFA0"/>
                          </a:solidFill>
                        </a:rPr>
                        <a:t>题目名称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FFA0"/>
                          </a:solidFill>
                        </a:rPr>
                        <a:t>所属比赛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P91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bg1"/>
                          </a:solidFill>
                          <a:latin typeface="+mn-ea"/>
                        </a:rPr>
                        <a:t>Subjective Problem Test: Sorting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试机题目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P4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</a:rPr>
                        <a:t>Faster than expected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Sleeping Cup #1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P9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</a:rPr>
                        <a:t>Classic Counting Problem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Sleeping Cup #2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P84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</a:rPr>
                        <a:t>Fast permutation transform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Sleeping Cup #3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P121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</a:rPr>
                        <a:t>Proof Writer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Sleeping Cup #4</a:t>
                      </a:r>
                      <a:endParaRPr lang="zh-CN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独家支持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不定轮数通信题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评测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平行四边形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91857" y="1638554"/>
            <a:ext cx="3031637" cy="656649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读入程序和数据</a:t>
            </a:r>
          </a:p>
        </p:txBody>
      </p:sp>
      <p:sp>
        <p:nvSpPr>
          <p:cNvPr id="10" name="矩形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7727" y="3008621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清空无关文件</a:t>
            </a:r>
          </a:p>
        </p:txBody>
      </p:sp>
      <p:sp>
        <p:nvSpPr>
          <p:cNvPr id="11" name="矩形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7727" y="4378689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  <a:latin typeface="+mn-ea"/>
              </a:rPr>
              <a:t>隐藏 </a:t>
            </a:r>
            <a:r>
              <a:rPr lang="en-US" altLang="zh-CN" sz="2400" dirty="0">
                <a:solidFill>
                  <a:schemeClr val="tx1"/>
                </a:solidFill>
                <a:latin typeface="+mn-ea"/>
              </a:rPr>
              <a:t>stderr </a:t>
            </a:r>
            <a:r>
              <a:rPr lang="zh-CN" altLang="en-US" sz="2400" dirty="0">
                <a:solidFill>
                  <a:schemeClr val="tx1"/>
                </a:solidFill>
                <a:latin typeface="+mn-ea"/>
              </a:rPr>
              <a:t>信息</a:t>
            </a:r>
          </a:p>
        </p:txBody>
      </p:sp>
      <p:sp>
        <p:nvSpPr>
          <p:cNvPr id="12" name="矩形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7727" y="5751827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筛查违规函数</a:t>
            </a:r>
          </a:p>
        </p:txBody>
      </p:sp>
      <p:sp>
        <p:nvSpPr>
          <p:cNvPr id="13" name="矩形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10329" y="5751826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编译程序</a:t>
            </a:r>
          </a:p>
        </p:txBody>
      </p:sp>
      <p:sp>
        <p:nvSpPr>
          <p:cNvPr id="14" name="矩形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10329" y="4378688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准备程序输入</a:t>
            </a:r>
          </a:p>
        </p:txBody>
      </p:sp>
      <p:sp>
        <p:nvSpPr>
          <p:cNvPr id="15" name="矩形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10329" y="3005550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运行程序</a:t>
            </a:r>
          </a:p>
        </p:txBody>
      </p:sp>
      <p:sp>
        <p:nvSpPr>
          <p:cNvPr id="16" name="矩形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10329" y="1638554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监测作弊行为</a:t>
            </a:r>
          </a:p>
        </p:txBody>
      </p:sp>
      <p:sp>
        <p:nvSpPr>
          <p:cNvPr id="17" name="矩形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64379" y="3005549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记录运行时间</a:t>
            </a:r>
          </a:p>
        </p:txBody>
      </p:sp>
      <p:sp>
        <p:nvSpPr>
          <p:cNvPr id="18" name="矩形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64379" y="1638553"/>
            <a:ext cx="2639896" cy="6566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处理程序输出</a:t>
            </a:r>
          </a:p>
        </p:txBody>
      </p:sp>
      <p:sp>
        <p:nvSpPr>
          <p:cNvPr id="19" name="平行四边形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8508" y="5751825"/>
            <a:ext cx="3031637" cy="656649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返回评测结果</a:t>
            </a:r>
          </a:p>
        </p:txBody>
      </p:sp>
      <p:sp>
        <p:nvSpPr>
          <p:cNvPr id="20" name="流程图: 决策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78973" y="4105595"/>
            <a:ext cx="2810706" cy="1196698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/>
                </a:solidFill>
              </a:rPr>
              <a:t>评测结束？</a:t>
            </a:r>
          </a:p>
        </p:txBody>
      </p:sp>
      <p:cxnSp>
        <p:nvCxnSpPr>
          <p:cNvPr id="25" name="直接箭头连接符 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9" idx="4"/>
            <a:endCxn id="10" idx="0"/>
          </p:cNvCxnSpPr>
          <p:nvPr/>
        </p:nvCxnSpPr>
        <p:spPr>
          <a:xfrm flipH="1">
            <a:off x="2607675" y="2295203"/>
            <a:ext cx="1" cy="71341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2607675" y="3665270"/>
            <a:ext cx="0" cy="71341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1" idx="2"/>
            <a:endCxn id="12" idx="0"/>
          </p:cNvCxnSpPr>
          <p:nvPr/>
        </p:nvCxnSpPr>
        <p:spPr>
          <a:xfrm>
            <a:off x="2607675" y="5035338"/>
            <a:ext cx="0" cy="71648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2" idx="3"/>
            <a:endCxn id="13" idx="1"/>
          </p:cNvCxnSpPr>
          <p:nvPr/>
        </p:nvCxnSpPr>
        <p:spPr>
          <a:xfrm flipV="1">
            <a:off x="3927623" y="6080151"/>
            <a:ext cx="782706" cy="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3" idx="0"/>
            <a:endCxn id="14" idx="2"/>
          </p:cNvCxnSpPr>
          <p:nvPr/>
        </p:nvCxnSpPr>
        <p:spPr>
          <a:xfrm flipV="1">
            <a:off x="6030277" y="5035337"/>
            <a:ext cx="0" cy="71648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4" idx="0"/>
            <a:endCxn id="15" idx="2"/>
          </p:cNvCxnSpPr>
          <p:nvPr/>
        </p:nvCxnSpPr>
        <p:spPr>
          <a:xfrm flipV="1">
            <a:off x="6030277" y="3662199"/>
            <a:ext cx="0" cy="71648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5" idx="0"/>
            <a:endCxn id="16" idx="2"/>
          </p:cNvCxnSpPr>
          <p:nvPr/>
        </p:nvCxnSpPr>
        <p:spPr>
          <a:xfrm flipV="1">
            <a:off x="6030277" y="2295203"/>
            <a:ext cx="0" cy="71034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6" idx="3"/>
            <a:endCxn id="18" idx="1"/>
          </p:cNvCxnSpPr>
          <p:nvPr/>
        </p:nvCxnSpPr>
        <p:spPr>
          <a:xfrm flipV="1">
            <a:off x="7350225" y="1966878"/>
            <a:ext cx="914154" cy="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8" idx="2"/>
            <a:endCxn id="17" idx="0"/>
          </p:cNvCxnSpPr>
          <p:nvPr/>
        </p:nvCxnSpPr>
        <p:spPr>
          <a:xfrm>
            <a:off x="9584327" y="2295202"/>
            <a:ext cx="0" cy="71034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7" idx="2"/>
            <a:endCxn id="20" idx="0"/>
          </p:cNvCxnSpPr>
          <p:nvPr/>
        </p:nvCxnSpPr>
        <p:spPr>
          <a:xfrm flipH="1">
            <a:off x="9584326" y="3662198"/>
            <a:ext cx="1" cy="44339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0" idx="2"/>
            <a:endCxn id="19" idx="0"/>
          </p:cNvCxnSpPr>
          <p:nvPr/>
        </p:nvCxnSpPr>
        <p:spPr>
          <a:xfrm>
            <a:off x="9584326" y="5302293"/>
            <a:ext cx="1" cy="44953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0" idx="1"/>
            <a:endCxn id="14" idx="3"/>
          </p:cNvCxnSpPr>
          <p:nvPr/>
        </p:nvCxnSpPr>
        <p:spPr>
          <a:xfrm flipH="1">
            <a:off x="7350225" y="4703944"/>
            <a:ext cx="828748" cy="306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本框 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657619" y="5302293"/>
            <a:ext cx="5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是</a:t>
            </a:r>
          </a:p>
        </p:txBody>
      </p:sp>
      <p:sp>
        <p:nvSpPr>
          <p:cNvPr id="51" name="文本框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591001" y="4749969"/>
            <a:ext cx="572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独创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lang="en-US" altLang="zh-CN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Rating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系统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24012" y="1521957"/>
            <a:ext cx="1014397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在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中，最近参加的比赛将在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Rating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中占到较大比重（最近一场比赛将占到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50%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），因此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中的上分速度（以及下分速度）将明显快于一般的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Rating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系统。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此外，对于发挥严重失常（较上一场比赛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Performance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下降超过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100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点）的参赛者，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将启动保护机制，减缓其下分速度（但下分速度仍将快于一般的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Rating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系统）。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r>
              <a:rPr lang="en-US" altLang="zh-CN" dirty="0">
                <a:solidFill>
                  <a:srgbClr val="C0C0C0"/>
                </a:solidFill>
                <a:latin typeface="+mn-ea"/>
              </a:rPr>
              <a:t>1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点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Rating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等同于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2 ~ 4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点 </a:t>
            </a:r>
            <a:r>
              <a:rPr lang="en-US" altLang="zh-CN" dirty="0" err="1">
                <a:solidFill>
                  <a:srgbClr val="C0C0C0"/>
                </a:solidFill>
                <a:latin typeface="+mn-ea"/>
              </a:rPr>
              <a:t>Coderorces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 / </a:t>
            </a:r>
            <a:r>
              <a:rPr lang="en-US" altLang="zh-CN" dirty="0" err="1">
                <a:solidFill>
                  <a:srgbClr val="C0C0C0"/>
                </a:solidFill>
                <a:latin typeface="+mn-ea"/>
              </a:rPr>
              <a:t>Atcoder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 Rating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——Sleeping Cup's Rating System 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介绍，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By 035966_L3</a:t>
            </a:r>
          </a:p>
          <a:p>
            <a:pPr algn="r"/>
            <a:endParaRPr lang="en-US" altLang="zh-CN" sz="2000" dirty="0">
              <a:solidFill>
                <a:srgbClr val="FFFFA0"/>
              </a:solidFill>
              <a:latin typeface="+mn-ea"/>
            </a:endParaRPr>
          </a:p>
          <a:p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截至汇报，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#1 - #3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Rating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已经计算完毕，共有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位用户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得到了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Rating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。其中，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cmw_ns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825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Rating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高居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Rating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排行榜榜首。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我们在 </a:t>
            </a:r>
            <a:r>
              <a:rPr lang="en-US" altLang="zh-CN" sz="24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Sleeping Cup</a:t>
            </a:r>
            <a:r>
              <a:rPr lang="en-US" altLang="zh-CN" sz="2400" dirty="0">
                <a:solidFill>
                  <a:srgbClr val="FFFFA0"/>
                </a:solidFill>
                <a:latin typeface="+mj-ea"/>
                <a:ea typeface="+mj-ea"/>
              </a:rPr>
              <a:t>'</a:t>
            </a:r>
            <a:r>
              <a:rPr lang="en-US" altLang="zh-CN" sz="24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s Ratings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中公开了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Rating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的计算代码（包括自动爬取用户名所用的代码）与明细。</a:t>
            </a:r>
            <a:endParaRPr lang="zh-CN" altLang="en-US" sz="2400" kern="1200" dirty="0">
              <a:solidFill>
                <a:schemeClr val="bg1"/>
              </a:solidFill>
              <a:latin typeface="+mj-e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搬运并修缮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60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 </a:t>
            </a:r>
            <a:r>
              <a:rPr lang="en-US" altLang="zh-CN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Long </a:t>
            </a:r>
            <a:r>
              <a:rPr lang="en-US" altLang="zh-CN" sz="4800" dirty="0" err="1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Long</a:t>
            </a:r>
            <a:r>
              <a:rPr lang="en-US" altLang="zh-CN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OJ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题目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24012" y="1472861"/>
            <a:ext cx="10143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现在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Long </a:t>
            </a:r>
            <a:r>
              <a:rPr lang="en-US" altLang="zh-CN" dirty="0" err="1">
                <a:solidFill>
                  <a:srgbClr val="C0C0C0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将被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传承下去，希望能够将这一份精神与传统延续下去。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（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Long </a:t>
            </a:r>
            <a:r>
              <a:rPr lang="en-US" altLang="zh-CN" dirty="0" err="1">
                <a:solidFill>
                  <a:srgbClr val="C0C0C0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停运）不是我们的终点，而是新的起点，我相信通过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的传承，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Long </a:t>
            </a:r>
            <a:r>
              <a:rPr lang="en-US" altLang="zh-CN" dirty="0" err="1">
                <a:solidFill>
                  <a:srgbClr val="C0C0C0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的精神与资源将继续造福更多的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OIer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——Long </a:t>
            </a:r>
            <a:r>
              <a:rPr lang="en-US" altLang="zh-CN" dirty="0" err="1">
                <a:solidFill>
                  <a:srgbClr val="FFFFA0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关停前夕的首页公告，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By nr0728</a:t>
            </a:r>
          </a:p>
          <a:p>
            <a:pPr algn="r"/>
            <a:endParaRPr lang="en-US" altLang="zh-CN" sz="2000" dirty="0">
              <a:solidFill>
                <a:srgbClr val="FFFFA0"/>
              </a:solidFill>
              <a:latin typeface="+mn-ea"/>
            </a:endParaRPr>
          </a:p>
          <a:p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许多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Long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Long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OJ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的题目存在历史遗留问题。截至汇报，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Cup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已经对其中 </a:t>
            </a:r>
            <a:r>
              <a:rPr lang="en-US" altLang="zh-CN" sz="24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27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道题目编写了题解，</a:t>
            </a:r>
            <a:r>
              <a:rPr lang="en-US" altLang="zh-CN" sz="24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23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道题目进行了不同程度的修缮。</a:t>
            </a:r>
            <a:endParaRPr lang="en-US" altLang="zh-CN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en-US" altLang="zh-CN" sz="2400" kern="12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2400" kern="1200" dirty="0">
                <a:solidFill>
                  <a:schemeClr val="bg1"/>
                </a:solidFill>
                <a:latin typeface="+mj-ea"/>
                <a:ea typeface="+mn-ea"/>
                <a:cs typeface="+mn-cs"/>
              </a:rPr>
              <a:t>在此我们特别感谢 </a:t>
            </a:r>
            <a:r>
              <a:rPr lang="en-US" altLang="zh-CN" sz="2400" kern="1200" dirty="0">
                <a:solidFill>
                  <a:srgbClr val="FFFFA0"/>
                </a:solidFill>
                <a:latin typeface="+mj-ea"/>
                <a:ea typeface="+mn-ea"/>
                <a:cs typeface="+mn-cs"/>
              </a:rPr>
              <a:t>nr0728</a:t>
            </a:r>
            <a:r>
              <a:rPr lang="en-US" altLang="zh-CN" sz="2400" kern="1200" dirty="0">
                <a:solidFill>
                  <a:schemeClr val="bg1"/>
                </a:solidFill>
                <a:latin typeface="+mj-ea"/>
                <a:ea typeface="+mn-ea"/>
                <a:cs typeface="+mn-cs"/>
              </a:rPr>
              <a:t> </a:t>
            </a:r>
            <a:r>
              <a:rPr lang="zh-CN" altLang="en-US" sz="2400" kern="1200" dirty="0">
                <a:solidFill>
                  <a:schemeClr val="bg1"/>
                </a:solidFill>
                <a:latin typeface="+mj-ea"/>
                <a:ea typeface="+mn-ea"/>
                <a:cs typeface="+mn-cs"/>
              </a:rPr>
              <a:t>对题目搬运和修缮工作提供的诸多建议和帮助。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61542" y="5231716"/>
            <a:ext cx="29017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KBC001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(P26 - P33)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KBC002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(P34 - P41)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KBC003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(P42 - P49)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KBC004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(P50 - P57)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63298" y="5231716"/>
            <a:ext cx="29017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KSC001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(P58 - P61)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KSC002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(P62 - P65)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KSC003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(P66 - P69)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KSC004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(P70 - P73)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165054" y="5231715"/>
            <a:ext cx="3264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KSC005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(P74 - P77)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KBC005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(P100 - P107)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加强版题目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(P78 - P80)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不断完善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条规条例与管理制度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5315" y="1663103"/>
            <a:ext cx="539121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社区规则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公开比赛参赛规则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会员制度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实名认证制度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用户题库及其使用说明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牌子系统及其获取方法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禁止使用临时邮箱注册公告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个人或出题组申办格式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招募管理员公告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管理员名单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征题公告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陶片放逐</a:t>
            </a:r>
            <a:endParaRPr lang="en-US" altLang="zh-CN" sz="2000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题解相关须知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用户意见反馈通道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FFA0"/>
                </a:solidFill>
                <a:latin typeface="+mn-ea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用户 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QQ 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群</a:t>
            </a:r>
            <a:endParaRPr lang="en-US" altLang="zh-CN" sz="20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不断完善 </a:t>
            </a: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条规条例与管理制度 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24012" y="1319436"/>
            <a:ext cx="1014397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我们是一个非营利的组织，致力于给有志于提高算法竞赛水平的队伍提供实战演练，欢迎大家参与我们的比赛！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en-US" altLang="zh-CN" sz="1800" dirty="0">
                <a:solidFill>
                  <a:srgbClr val="FFFFA0"/>
                </a:solidFill>
                <a:latin typeface="+mn-ea"/>
              </a:rPr>
              <a:t>Sleeping Cup </a:t>
            </a:r>
            <a:r>
              <a:rPr lang="zh-CN" altLang="en-US" sz="1800" dirty="0">
                <a:solidFill>
                  <a:srgbClr val="FFFFA0"/>
                </a:solidFill>
                <a:latin typeface="+mn-ea"/>
              </a:rPr>
              <a:t>网站介绍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，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By </a:t>
            </a:r>
            <a:r>
              <a:rPr lang="en-US" altLang="zh-CN" dirty="0" err="1">
                <a:solidFill>
                  <a:srgbClr val="FFFFA0"/>
                </a:solidFill>
                <a:latin typeface="+mn-ea"/>
              </a:rPr>
              <a:t>cq_irritater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为了让用户在其他地方能交流算法、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OJ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使用以及各种有意义的信息，现创建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用户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QQ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群。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en-US" altLang="zh-CN" sz="1800" dirty="0">
                <a:solidFill>
                  <a:srgbClr val="FFFFA0"/>
                </a:solidFill>
                <a:latin typeface="+mn-ea"/>
              </a:rPr>
              <a:t>Sleeping Cup </a:t>
            </a:r>
            <a:r>
              <a:rPr lang="zh-CN" altLang="en-US" sz="1800" dirty="0">
                <a:solidFill>
                  <a:srgbClr val="FFFFA0"/>
                </a:solidFill>
                <a:latin typeface="+mn-ea"/>
              </a:rPr>
              <a:t>用户 </a:t>
            </a:r>
            <a:r>
              <a:rPr lang="en-US" altLang="zh-CN" sz="1800" dirty="0">
                <a:solidFill>
                  <a:srgbClr val="FFFFA0"/>
                </a:solidFill>
                <a:latin typeface="+mn-ea"/>
              </a:rPr>
              <a:t>QQ </a:t>
            </a:r>
            <a:r>
              <a:rPr lang="zh-CN" altLang="en-US" sz="1800" dirty="0">
                <a:solidFill>
                  <a:srgbClr val="FFFFA0"/>
                </a:solidFill>
                <a:latin typeface="+mn-ea"/>
              </a:rPr>
              <a:t>群创建公告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，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By </a:t>
            </a:r>
            <a:r>
              <a:rPr lang="en-US" altLang="zh-CN" dirty="0" err="1">
                <a:solidFill>
                  <a:srgbClr val="FFFFA0"/>
                </a:solidFill>
                <a:latin typeface="+mn-ea"/>
              </a:rPr>
              <a:t>cq_irritater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本网站日益庞大，用户数日益增多，为防止有人对本站进行违规发言，且今后可能会出现管理组经历不足无法管理的情况，因此管理组做出以下决定：即日起所有用户须进行实名认证。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en-US" altLang="zh-CN" sz="1800" dirty="0">
                <a:solidFill>
                  <a:srgbClr val="FFFFA0"/>
                </a:solidFill>
                <a:latin typeface="+mn-ea"/>
              </a:rPr>
              <a:t>Sleeping Cup </a:t>
            </a:r>
            <a:r>
              <a:rPr lang="zh-CN" altLang="en-US" sz="1800" dirty="0">
                <a:solidFill>
                  <a:srgbClr val="FFFFA0"/>
                </a:solidFill>
                <a:latin typeface="+mn-ea"/>
              </a:rPr>
              <a:t>实名认证制度颁布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公告，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By </a:t>
            </a:r>
            <a:r>
              <a:rPr lang="en-US" altLang="zh-CN" dirty="0" err="1">
                <a:solidFill>
                  <a:srgbClr val="FFFFA0"/>
                </a:solidFill>
                <a:latin typeface="+mn-ea"/>
              </a:rPr>
              <a:t>cq_irritater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algn="r"/>
            <a:endParaRPr lang="en-US" altLang="zh-CN" sz="2000" dirty="0">
              <a:solidFill>
                <a:srgbClr val="FFFFA0"/>
              </a:solidFill>
              <a:latin typeface="+mn-ea"/>
            </a:endParaRPr>
          </a:p>
          <a:p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是一个开放活跃的社区，我们为了保证用户体验，了解用户需求，现公布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会员制度。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——Sleeping Cup 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会员制度颁布公告，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By </a:t>
            </a:r>
            <a:r>
              <a:rPr lang="en-US" altLang="zh-CN" dirty="0" err="1">
                <a:solidFill>
                  <a:srgbClr val="FFFFA0"/>
                </a:solidFill>
                <a:latin typeface="+mn-ea"/>
              </a:rPr>
              <a:t>cq_irritater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37685" y="1926590"/>
            <a:ext cx="3515995" cy="1041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CN" altLang="en-US" sz="4000" dirty="0">
                <a:solidFill>
                  <a:schemeClr val="tx1"/>
                </a:solidFill>
              </a:rPr>
              <a:t>第三部分</a:t>
            </a:r>
          </a:p>
        </p:txBody>
      </p:sp>
      <p:sp>
        <p:nvSpPr>
          <p:cNvPr id="5" name="标题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35125" y="3529965"/>
            <a:ext cx="8921750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未来发展展望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37685" y="1926590"/>
            <a:ext cx="3515995" cy="1041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solidFill>
                  <a:schemeClr val="tx1"/>
                </a:solidFill>
              </a:rPr>
              <a:t>第一部分</a:t>
            </a:r>
          </a:p>
        </p:txBody>
      </p:sp>
      <p:sp>
        <p:nvSpPr>
          <p:cNvPr id="5" name="标题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35125" y="3529965"/>
            <a:ext cx="8921750" cy="92202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使用数据统计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未来发展展望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24012" y="1350121"/>
            <a:ext cx="10143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我们有信心让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的热度和规模在接下来的一年内至少翻上两番！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有序扩大 </a:t>
            </a:r>
            <a:r>
              <a:rPr lang="en-US" altLang="zh-CN" sz="1800" dirty="0">
                <a:solidFill>
                  <a:srgbClr val="FFFFA0"/>
                </a:solidFill>
                <a:latin typeface="+mn-ea"/>
              </a:rPr>
              <a:t>Sleeping Cup </a:t>
            </a:r>
            <a:r>
              <a:rPr lang="zh-CN" altLang="en-US" sz="1800" dirty="0">
                <a:solidFill>
                  <a:srgbClr val="FFFFA0"/>
                </a:solidFill>
                <a:latin typeface="+mn-ea"/>
              </a:rPr>
              <a:t>网站规模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这才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#4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？太慢了！接下来的一年内，我们要出到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Sleeping Cup #10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！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在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 2 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周年庆典前完成另外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5 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场比赛的筹备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听说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Long </a:t>
            </a:r>
            <a:r>
              <a:rPr lang="en-US" altLang="zh-CN" dirty="0" err="1">
                <a:solidFill>
                  <a:srgbClr val="C0C0C0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要复活了？多好啊！可以一起办比赛了！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与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Long </a:t>
            </a:r>
            <a:r>
              <a:rPr lang="en-US" altLang="zh-CN" dirty="0" err="1">
                <a:solidFill>
                  <a:srgbClr val="FFFFA0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合办比赛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algn="r"/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听说洛谷上的 </a:t>
            </a:r>
            <a:r>
              <a:rPr lang="en-US" altLang="zh-CN" dirty="0">
                <a:solidFill>
                  <a:srgbClr val="C0C0C0"/>
                </a:solidFill>
                <a:latin typeface="+mn-ea"/>
              </a:rPr>
              <a:t>CTFPC </a:t>
            </a:r>
            <a:r>
              <a:rPr lang="zh-CN" altLang="en-US" dirty="0">
                <a:solidFill>
                  <a:srgbClr val="C0C0C0"/>
                </a:solidFill>
                <a:latin typeface="+mn-ea"/>
              </a:rPr>
              <a:t>办得风生水起？合作可以有！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如有可能，与 </a:t>
            </a:r>
            <a:r>
              <a:rPr lang="en-US" altLang="zh-CN" dirty="0">
                <a:solidFill>
                  <a:srgbClr val="FFFFA0"/>
                </a:solidFill>
                <a:latin typeface="+mn-ea"/>
              </a:rPr>
              <a:t>CTFPC 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合作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algn="r"/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r>
              <a:rPr lang="zh-CN" altLang="en-US" dirty="0">
                <a:solidFill>
                  <a:srgbClr val="C0C0C0"/>
                </a:solidFill>
                <a:latin typeface="+mn-ea"/>
              </a:rPr>
              <a:t>为什么有一大半的题目标签形同虚设？这个局面该扭转了！</a:t>
            </a:r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endParaRPr lang="en-US" altLang="zh-CN" dirty="0">
              <a:solidFill>
                <a:srgbClr val="C0C0C0"/>
              </a:solidFill>
              <a:latin typeface="+mn-ea"/>
            </a:endParaRPr>
          </a:p>
          <a:p>
            <a:pPr algn="r"/>
            <a:r>
              <a:rPr lang="en-US" altLang="zh-CN" dirty="0">
                <a:solidFill>
                  <a:srgbClr val="FFFFA0"/>
                </a:solidFill>
                <a:latin typeface="+mn-ea"/>
              </a:rPr>
              <a:t>——</a:t>
            </a:r>
            <a:r>
              <a:rPr lang="zh-CN" altLang="en-US" dirty="0">
                <a:solidFill>
                  <a:srgbClr val="FFFFA0"/>
                </a:solidFill>
                <a:latin typeface="+mn-ea"/>
              </a:rPr>
              <a:t>导入更多官方比赛题目</a:t>
            </a:r>
            <a:endParaRPr lang="en-US" altLang="zh-CN" dirty="0">
              <a:solidFill>
                <a:srgbClr val="FFFFA0"/>
              </a:solidFill>
              <a:latin typeface="+mn-ea"/>
            </a:endParaRPr>
          </a:p>
          <a:p>
            <a:pPr algn="r"/>
            <a:endParaRPr lang="en-US" altLang="zh-CN" dirty="0">
              <a:solidFill>
                <a:srgbClr val="FFFFA0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37685" y="1926590"/>
            <a:ext cx="3515995" cy="1041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CN" altLang="en-US" sz="4000" dirty="0">
                <a:solidFill>
                  <a:schemeClr val="tx1"/>
                </a:solidFill>
              </a:rPr>
              <a:t>第四部分</a:t>
            </a:r>
          </a:p>
        </p:txBody>
      </p:sp>
      <p:sp>
        <p:nvSpPr>
          <p:cNvPr id="5" name="标题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35125" y="3529965"/>
            <a:ext cx="8921750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5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</a:t>
            </a:r>
            <a:r>
              <a:rPr lang="zh-CN" altLang="en-US" sz="5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5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Cup</a:t>
            </a:r>
            <a:r>
              <a:rPr lang="zh-CN" altLang="en-US" sz="5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管理内幕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分享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内幕分享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5315" y="1294803"/>
            <a:ext cx="1103389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翻阅评测记录可知，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于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2024 /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6 / 28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迎来第一次提交。为什么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2024 / 4 / 12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创立的网站到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2024 / 6 / 28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才迎来提交？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你是怎么当上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大管理员的？你和站长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dirty="0" err="1">
                <a:solidFill>
                  <a:schemeClr val="bg1"/>
                </a:solidFill>
                <a:latin typeface="+mn-ea"/>
              </a:rPr>
              <a:t>cq_irritater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闹过矛盾吗？如果有，那么有哪些？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为什么你们管理员控制了那么多账号？这些账号用来做什么？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的比赛刚开始就采用了灵活时间模式吗？为什么使用灵活时间模式？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为什么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作为一个小网站却严格禁止使用虚假邮箱注册？为什么我的邮箱总是受到来自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的英文邮件？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为什么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要自己设计一个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Rating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系统，而不照搬现成的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Rating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系统？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实际上，站长 </a:t>
            </a:r>
            <a:r>
              <a:rPr lang="en-US" altLang="zh-CN" dirty="0" err="1">
                <a:solidFill>
                  <a:schemeClr val="bg1"/>
                </a:solidFill>
                <a:latin typeface="+mn-ea"/>
              </a:rPr>
              <a:t>cq_irritater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在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创立之初就要求用户通过洛谷账号实名认证。为什么他要坚持实名认证制度？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为什么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要引入主观题？这些主观题是怎么出出来的？客观题呢？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为什么你坚持要公开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所有比赛赛题的测试数据？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洛谷的某场比赛出现过一次和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重题的情况，当时是怎么处理的？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听说你当时脑门一热就提出了合并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Long </a:t>
            </a:r>
            <a:r>
              <a:rPr lang="en-US" altLang="zh-CN" dirty="0" err="1">
                <a:solidFill>
                  <a:schemeClr val="bg1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的决定？你当时是怎么找到那儿的？为什么你没有搬运所有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Long </a:t>
            </a:r>
            <a:r>
              <a:rPr lang="en-US" altLang="zh-CN" dirty="0" err="1">
                <a:solidFill>
                  <a:schemeClr val="bg1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题目？后来你又对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Long </a:t>
            </a:r>
            <a:r>
              <a:rPr lang="en-US" altLang="zh-CN" dirty="0" err="1">
                <a:solidFill>
                  <a:schemeClr val="bg1"/>
                </a:solidFill>
                <a:latin typeface="+mn-ea"/>
              </a:rPr>
              <a:t>Long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OJ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题目作了多少修缮？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为什么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P0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会被同时用作新用户必读信息公告栏和用户反馈收集区？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注意到 </a:t>
            </a:r>
            <a:r>
              <a:rPr lang="en-US" altLang="zh-CN" dirty="0" err="1">
                <a:solidFill>
                  <a:schemeClr val="bg1"/>
                </a:solidFill>
                <a:latin typeface="+mn-ea"/>
              </a:rPr>
              <a:t>gza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曾担任过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验题人，后来又卸任了。这是怎么回事？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你如何评价 </a:t>
            </a:r>
            <a:r>
              <a:rPr lang="en-US" altLang="zh-CN" dirty="0" err="1">
                <a:solidFill>
                  <a:schemeClr val="bg1"/>
                </a:solidFill>
                <a:latin typeface="+mn-ea"/>
              </a:rPr>
              <a:t>yangrenrui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对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的贡献？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+mn-ea"/>
              </a:rPr>
              <a:t>为什么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Sleeping Cup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只允许使用 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C++98/11/14/17 (O2) 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提交代码？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37685" y="1926590"/>
            <a:ext cx="3515995" cy="1041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CN" altLang="en-US" sz="4000" dirty="0">
                <a:solidFill>
                  <a:schemeClr val="tx1"/>
                </a:solidFill>
              </a:rPr>
              <a:t>第五部分</a:t>
            </a:r>
          </a:p>
        </p:txBody>
      </p:sp>
      <p:sp>
        <p:nvSpPr>
          <p:cNvPr id="5" name="标题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35125" y="3529965"/>
            <a:ext cx="8921750" cy="92333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5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自由问答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324485"/>
            <a:ext cx="1082992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自由问答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5315" y="1399132"/>
            <a:ext cx="11033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+mn-ea"/>
              </a:rPr>
              <a:t>请直接在 </a:t>
            </a:r>
            <a:r>
              <a:rPr lang="en-US" altLang="zh-CN" sz="2400" dirty="0">
                <a:solidFill>
                  <a:schemeClr val="bg1"/>
                </a:solidFill>
                <a:latin typeface="+mn-ea"/>
              </a:rPr>
              <a:t>QQ </a:t>
            </a:r>
            <a:r>
              <a:rPr lang="zh-CN" altLang="en-US" sz="2400" dirty="0">
                <a:solidFill>
                  <a:schemeClr val="bg1"/>
                </a:solidFill>
                <a:latin typeface="+mn-ea"/>
              </a:rPr>
              <a:t>群中提问，我会立即回答。</a:t>
            </a:r>
            <a:endParaRPr lang="en-US" altLang="zh-CN" sz="2400" dirty="0">
              <a:solidFill>
                <a:schemeClr val="bg1"/>
              </a:solidFill>
              <a:latin typeface="+mn-ea"/>
            </a:endParaRPr>
          </a:p>
          <a:p>
            <a:endParaRPr lang="en-US" altLang="zh-CN" sz="2400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+mn-ea"/>
              </a:rPr>
              <a:t>不允许提出与 </a:t>
            </a:r>
            <a:r>
              <a:rPr lang="en-US" altLang="zh-CN" sz="2400" dirty="0">
                <a:solidFill>
                  <a:schemeClr val="bg1"/>
                </a:solidFill>
                <a:latin typeface="+mn-ea"/>
              </a:rPr>
              <a:t>Sleeping Cup #4 </a:t>
            </a:r>
            <a:r>
              <a:rPr lang="zh-CN" altLang="en-US" sz="2400" dirty="0">
                <a:solidFill>
                  <a:schemeClr val="bg1"/>
                </a:solidFill>
                <a:latin typeface="+mn-ea"/>
              </a:rPr>
              <a:t>和 </a:t>
            </a:r>
            <a:r>
              <a:rPr lang="en-US" altLang="zh-CN" sz="2400" dirty="0">
                <a:solidFill>
                  <a:schemeClr val="bg1"/>
                </a:solidFill>
                <a:latin typeface="+mn-ea"/>
              </a:rPr>
              <a:t>Sleeping Cup #5 </a:t>
            </a:r>
            <a:r>
              <a:rPr lang="zh-CN" altLang="en-US" sz="2400" dirty="0">
                <a:solidFill>
                  <a:schemeClr val="bg1"/>
                </a:solidFill>
                <a:latin typeface="+mn-ea"/>
              </a:rPr>
              <a:t>赛题相关的问题。</a:t>
            </a:r>
            <a:endParaRPr lang="en-US" altLang="zh-CN" sz="2400" dirty="0">
              <a:solidFill>
                <a:schemeClr val="bg1"/>
              </a:solidFill>
              <a:latin typeface="+mn-ea"/>
            </a:endParaRPr>
          </a:p>
          <a:p>
            <a:endParaRPr lang="en-US" altLang="zh-CN" sz="2400" dirty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+mn-ea"/>
              </a:rPr>
              <a:t>当连续 </a:t>
            </a:r>
            <a:r>
              <a:rPr lang="en-US" altLang="zh-CN" sz="2400" dirty="0">
                <a:solidFill>
                  <a:schemeClr val="bg1"/>
                </a:solidFill>
                <a:latin typeface="+mn-ea"/>
              </a:rPr>
              <a:t>1 </a:t>
            </a:r>
            <a:r>
              <a:rPr lang="zh-CN" altLang="en-US" sz="2400" dirty="0">
                <a:solidFill>
                  <a:schemeClr val="bg1"/>
                </a:solidFill>
                <a:latin typeface="+mn-ea"/>
              </a:rPr>
              <a:t>分钟无人提问时，我会结束自由问答。</a:t>
            </a:r>
            <a:endParaRPr lang="en-US" altLang="zh-CN" sz="24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1903730" y="2753590"/>
            <a:ext cx="8384540" cy="1350819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感谢聆听！</a:t>
            </a:r>
            <a:endParaRPr kumimoji="0" lang="en-US" altLang="zh-CN" sz="7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263115"/>
            <a:ext cx="10829925" cy="8299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截至汇报，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共有账号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72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个，其中有效账号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个。</a:t>
            </a:r>
          </a:p>
        </p:txBody>
      </p:sp>
      <p:cxnSp>
        <p:nvCxnSpPr>
          <p:cNvPr id="3" name="直接连接符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15315" y="1288435"/>
            <a:ext cx="109613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764155" y="1288435"/>
            <a:ext cx="0" cy="52964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15315" y="1514495"/>
            <a:ext cx="2011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cq_irritater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团队控制账号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39745" y="1586885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SleepingCup 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(1)</a:t>
            </a:r>
            <a:endParaRPr lang="en-US" altLang="zh-CN" sz="20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upding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 (6)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98845" y="1583075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cq_irritater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(2)</a:t>
            </a:r>
            <a:endParaRPr lang="en-US" altLang="zh-CN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Silver_Lighting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(66)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830945" y="1579265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test 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acm000 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(68)</a:t>
            </a:r>
            <a:endParaRPr lang="en-US" altLang="zh-CN" sz="200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15315" y="2471440"/>
            <a:ext cx="2011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035966_L3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团队控制账号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039745" y="2514620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035966_L3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(3)</a:t>
            </a:r>
            <a:endParaRPr lang="en-US" altLang="zh-CN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writer_xyz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(65)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998845" y="2510810"/>
            <a:ext cx="2832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testing 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(5)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830945" y="2507635"/>
            <a:ext cx="2832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tester 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(29)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15315" y="3428385"/>
            <a:ext cx="20116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管理员账号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039745" y="3442355"/>
            <a:ext cx="2832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yangrenrui 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(39)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15315" y="4015760"/>
            <a:ext cx="20116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报备的小号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039745" y="4024015"/>
            <a:ext cx="2832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Murasame 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(47)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15315" y="5343935"/>
            <a:ext cx="20116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封禁帐号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039745" y="4605675"/>
            <a:ext cx="2832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Banned07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Banned18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Banned34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Banned38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Banned61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Banned70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998845" y="4603135"/>
            <a:ext cx="2832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Banned14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Banned22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Banned35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Banned41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Banned64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Banned71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830945" y="4603135"/>
            <a:ext cx="2832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Banned15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Banned30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Banned37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Banned42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Banned67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Banned72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263115"/>
            <a:ext cx="10829925" cy="8299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截至汇报，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共有账号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72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个，其中有效账号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个。 </a:t>
            </a:r>
          </a:p>
        </p:txBody>
      </p:sp>
      <p:graphicFrame>
        <p:nvGraphicFramePr>
          <p:cNvPr id="4" name="图表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9118297"/>
              </p:ext>
            </p:extLst>
          </p:nvPr>
        </p:nvGraphicFramePr>
        <p:xfrm>
          <a:off x="1990725" y="1287370"/>
          <a:ext cx="8412480" cy="515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263115"/>
            <a:ext cx="10829925" cy="8299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截至汇报，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的评测量为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1488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，其中有效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评测量为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48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372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</a:p>
        </p:txBody>
      </p:sp>
      <p:cxnSp>
        <p:nvCxnSpPr>
          <p:cNvPr id="3" name="直接连接符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15315" y="1288435"/>
            <a:ext cx="109613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15315" y="1514495"/>
            <a:ext cx="2011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cq_irritater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团队控制账号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39745" y="1586885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SleepingCup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(+13)</a:t>
            </a:r>
            <a:endParaRPr lang="en-US" altLang="zh-CN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upding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 (+33)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98845" y="1583075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cq_irritater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(+133)</a:t>
            </a:r>
            <a:endParaRPr lang="en-US" altLang="zh-CN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Silver_Lighting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830945" y="1579265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test </a:t>
            </a:r>
            <a:r>
              <a:rPr lang="en-US" altLang="zh-CN" sz="20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(+7)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acm000</a:t>
            </a:r>
            <a:endParaRPr lang="en-US" altLang="zh-CN" sz="200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15315" y="2471440"/>
            <a:ext cx="2011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035966_L3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团队控制账号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039745" y="2514620"/>
            <a:ext cx="28321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035966_L3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(+820)</a:t>
            </a:r>
            <a:endParaRPr lang="en-US" altLang="zh-CN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writer_xyz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(+65)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998845" y="2510810"/>
            <a:ext cx="2832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testing</a:t>
            </a:r>
            <a:endParaRPr lang="en-US" altLang="zh-CN" sz="200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830945" y="2507635"/>
            <a:ext cx="2832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tester</a:t>
            </a:r>
            <a:endParaRPr lang="en-US" altLang="zh-CN" sz="200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5315" y="3428385"/>
            <a:ext cx="20116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管理员账号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039745" y="3442355"/>
            <a:ext cx="2832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yangrenrui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</a:rPr>
              <a:t>(+41)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15315" y="4015760"/>
            <a:ext cx="20116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报备的小号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039745" y="4024015"/>
            <a:ext cx="28321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Murasame</a:t>
            </a:r>
            <a:endParaRPr lang="en-US" altLang="zh-CN" sz="200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15315" y="5343935"/>
            <a:ext cx="20116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封禁帐号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039745" y="4605675"/>
            <a:ext cx="2832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Banned07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Banned18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(+16)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Banned34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Banned38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Banned61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Banned70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998845" y="4603135"/>
            <a:ext cx="2832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Banned14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Banned22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Banned35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Banned41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Banned64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(+5)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Banned71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(+8)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830945" y="4603135"/>
            <a:ext cx="2832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Banned15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Banned30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(+15)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Banned37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Banned42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Banned67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Banned72 </a:t>
            </a:r>
            <a:r>
              <a:rPr lang="en-US" altLang="zh-CN" sz="2000" dirty="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(+1)</a:t>
            </a: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FFFFA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1CA3B592-9764-0012-FDDE-D716D63A8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764155" y="1288435"/>
            <a:ext cx="0" cy="52964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263115"/>
            <a:ext cx="10829925" cy="8299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截至汇报，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的评测量为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1488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，其中有效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评测量为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4800">
                <a:solidFill>
                  <a:srgbClr val="FFFFA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372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4" name="图表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8083109"/>
              </p:ext>
            </p:extLst>
          </p:nvPr>
        </p:nvGraphicFramePr>
        <p:xfrm>
          <a:off x="1972314" y="1305781"/>
          <a:ext cx="8412480" cy="515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263115"/>
            <a:ext cx="10829925" cy="8299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截至汇报，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的题目数量为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133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道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，其中独有题目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45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道。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785135"/>
              </p:ext>
            </p:extLst>
          </p:nvPr>
        </p:nvGraphicFramePr>
        <p:xfrm>
          <a:off x="2447192" y="1255374"/>
          <a:ext cx="7297616" cy="5151120"/>
        </p:xfrm>
        <a:graphic>
          <a:graphicData uri="http://schemas.openxmlformats.org/drawingml/2006/table">
            <a:tbl>
              <a:tblPr firstRow="1"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5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FFFFA0"/>
                          </a:solidFill>
                          <a:latin typeface="+mj-ea"/>
                          <a:ea typeface="+mj-ea"/>
                        </a:rPr>
                        <a:t>题号</a:t>
                      </a:r>
                    </a:p>
                  </a:txBody>
                  <a:tcPr>
                    <a:lnL w="19050" cmpd="sng">
                      <a:solidFill>
                        <a:schemeClr val="bg1"/>
                      </a:solidFill>
                      <a:prstDash val="soli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bg1"/>
                      </a:solidFill>
                      <a:prstDash val="soli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FFFFA0"/>
                          </a:solidFill>
                          <a:latin typeface="+mj-ea"/>
                          <a:ea typeface="+mj-ea"/>
                        </a:rPr>
                        <a:t>描述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bg1"/>
                      </a:solidFill>
                      <a:prstDash val="soli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7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P0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新用户必读 </a:t>
                      </a:r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/ </a:t>
                      </a:r>
                      <a:r>
                        <a:rPr lang="zh-CN" altLang="en-US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意见反馈通道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P1 - P9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Sleeping Cup #1 - #2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P10 </a:t>
                      </a:r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 P25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CSP-S 2021 - 2024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7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P26 </a:t>
                      </a:r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 P77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Long </a:t>
                      </a:r>
                      <a:r>
                        <a:rPr lang="en-US" altLang="zh-CN" sz="2000" dirty="0" err="1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Long</a:t>
                      </a:r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 OJ </a:t>
                      </a:r>
                      <a:r>
                        <a:rPr lang="zh-CN" altLang="en-US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原版题目（第一批）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P78 </a:t>
                      </a:r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 P80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Long </a:t>
                      </a:r>
                      <a:r>
                        <a:rPr lang="en-US" altLang="zh-CN" sz="2000" kern="1200" dirty="0" err="1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Long</a:t>
                      </a:r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 OJ </a:t>
                      </a:r>
                      <a:r>
                        <a:rPr lang="zh-CN" altLang="en-US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加强版题目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P81 - P84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Sleeping Cup #3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P85 - P99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试机题目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7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P100 - P107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Long </a:t>
                      </a:r>
                      <a:r>
                        <a:rPr lang="en-US" altLang="zh-CN" sz="2000" kern="1200" dirty="0" err="1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Long</a:t>
                      </a:r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 OJ </a:t>
                      </a:r>
                      <a:r>
                        <a:rPr lang="zh-CN" altLang="en-US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原版题目（第二批）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P108 - P111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NOIP 2024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P112 - P116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Sleeping Cup Fool's 2025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370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P117 - P128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Sleeping Cup #4 - #5</a:t>
                      </a:r>
                      <a:endParaRPr lang="zh-CN" altLang="en-US" sz="2000" kern="1200" dirty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370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P129 - P132</a:t>
                      </a:r>
                      <a:endParaRPr lang="zh-CN" altLang="en-US" sz="2000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000" kern="1200" dirty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NOIP 2023</a:t>
                      </a:r>
                      <a:endParaRPr lang="zh-CN" altLang="en-US" sz="2000" kern="1200" dirty="0">
                        <a:solidFill>
                          <a:schemeClr val="bg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 noGrp="1"/>
          </p:cNvSpPr>
          <p:nvPr>
            <p:ph type="title" idx="4294967295"/>
          </p:nvPr>
        </p:nvSpPr>
        <p:spPr>
          <a:xfrm>
            <a:off x="615315" y="263115"/>
            <a:ext cx="10829925" cy="82994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截至汇报，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的题目数量为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133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道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，其中独有题目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FFFFA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45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道。 </a:t>
            </a:r>
          </a:p>
        </p:txBody>
      </p:sp>
      <p:graphicFrame>
        <p:nvGraphicFramePr>
          <p:cNvPr id="3" name="图表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8763595"/>
              </p:ext>
            </p:extLst>
          </p:nvPr>
        </p:nvGraphicFramePr>
        <p:xfrm>
          <a:off x="1990725" y="1287370"/>
          <a:ext cx="8412480" cy="515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6030"/>
            </a:gs>
            <a:gs pos="34000">
              <a:srgbClr val="003060"/>
            </a:gs>
            <a:gs pos="0">
              <a:srgbClr val="006030"/>
            </a:gs>
            <a:gs pos="100000">
              <a:srgbClr val="600030"/>
            </a:gs>
            <a:gs pos="98000">
              <a:srgbClr val="600030"/>
            </a:gs>
            <a:gs pos="66000">
              <a:srgbClr val="30006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37685" y="1926590"/>
            <a:ext cx="3515995" cy="10414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solidFill>
                  <a:schemeClr val="tx1"/>
                </a:solidFill>
              </a:rPr>
              <a:t>第二部分</a:t>
            </a:r>
          </a:p>
        </p:txBody>
      </p:sp>
      <p:sp>
        <p:nvSpPr>
          <p:cNvPr id="5" name="标题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35125" y="3529965"/>
            <a:ext cx="8921750" cy="92202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Sleeping Cup 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工作成果汇报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hlYzYyOWI5YWE0YWNhZjFkNzk1NWI2NGY5NWM1Y2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2389</Words>
  <Application>Microsoft Office PowerPoint</Application>
  <PresentationFormat>宽屏</PresentationFormat>
  <Paragraphs>360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0" baseType="lpstr">
      <vt:lpstr>等线</vt:lpstr>
      <vt:lpstr>微软雅黑</vt:lpstr>
      <vt:lpstr>Arial</vt:lpstr>
      <vt:lpstr>Calibri</vt:lpstr>
      <vt:lpstr>WPS</vt:lpstr>
      <vt:lpstr>Sleeping Cup 成立 1 周年庆典 暨管理组工作汇报</vt:lpstr>
      <vt:lpstr>Sleeping Cup 使用数据统计</vt:lpstr>
      <vt:lpstr>截至汇报，Sleeping Cup 共有账号 72 个，其中有效账号 42 个。</vt:lpstr>
      <vt:lpstr>截至汇报，Sleeping Cup 共有账号 72 个，其中有效账号 42 个。 </vt:lpstr>
      <vt:lpstr>截至汇报，Sleeping Cup 的评测量为 1488，其中有效评测量为 372。</vt:lpstr>
      <vt:lpstr>截至汇报，Sleeping Cup 的评测量为 1488，其中有效评测量为 372。 </vt:lpstr>
      <vt:lpstr>截至汇报，Sleeping Cup 的题目数量为 133 道，其中独有题目 45 道。</vt:lpstr>
      <vt:lpstr>截至汇报，Sleeping Cup 的题目数量为 133 道，其中独有题目 45 道。 </vt:lpstr>
      <vt:lpstr>Sleeping Cup 工作成果汇报</vt:lpstr>
      <vt:lpstr>筹备 5 场 Sleeping Cup 原创 Rated 比赛</vt:lpstr>
      <vt:lpstr>筹备 5 场 Sleeping Cup 原创 Rated 比赛 </vt:lpstr>
      <vt:lpstr>设计 15 道 试机题目</vt:lpstr>
      <vt:lpstr>在 Sleeping Cup 中独创全新题型：主观题</vt:lpstr>
      <vt:lpstr>独家支持 不定轮数通信题 评测</vt:lpstr>
      <vt:lpstr>独创 Sleeping Cup Rating 系统</vt:lpstr>
      <vt:lpstr>搬运并修缮 60 道 Long Long OJ 题目</vt:lpstr>
      <vt:lpstr>不断完善 条规条例与管理制度</vt:lpstr>
      <vt:lpstr>不断完善 条规条例与管理制度 </vt:lpstr>
      <vt:lpstr>Sleeping Cup 未来发展展望</vt:lpstr>
      <vt:lpstr>未来发展展望</vt:lpstr>
      <vt:lpstr>Sleeping Cup 管理内幕分享</vt:lpstr>
      <vt:lpstr>内幕分享</vt:lpstr>
      <vt:lpstr>自由问答</vt:lpstr>
      <vt:lpstr>自由问答 </vt:lpstr>
      <vt:lpstr>感谢聆听！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Sax20080606@outlook.com</cp:lastModifiedBy>
  <cp:revision>68</cp:revision>
  <dcterms:created xsi:type="dcterms:W3CDTF">2023-08-09T12:44:00Z</dcterms:created>
  <dcterms:modified xsi:type="dcterms:W3CDTF">2025-04-27T14:42:13Z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2052-12.1.0.20784</vt:lpwstr>
  </property>
</Properties>
</file>